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F790F0-A9A0-4CD3-AB76-44790843A8CB}">
          <p14:sldIdLst>
            <p14:sldId id="256"/>
            <p14:sldId id="257"/>
            <p14:sldId id="258"/>
          </p14:sldIdLst>
        </p14:section>
        <p14:section name="Chapter 1 - Motivation and Organization" id="{32E0282B-7340-46C9-B5A5-DA0411F8EF8D}">
          <p14:sldIdLst>
            <p14:sldId id="259"/>
            <p14:sldId id="260"/>
          </p14:sldIdLst>
        </p14:section>
        <p14:section name="Chapter 2 - Related Works" id="{84A688DF-786B-4021-B47D-3FA51207A64D}">
          <p14:sldIdLst>
            <p14:sldId id="261"/>
            <p14:sldId id="262"/>
            <p14:sldId id="263"/>
          </p14:sldIdLst>
        </p14:section>
        <p14:section name="Chapter 3 - SDR and Radiometer Basics" id="{3C61B919-F79D-4CA7-A2B4-BFC89ECADA3A}">
          <p14:sldIdLst>
            <p14:sldId id="264"/>
            <p14:sldId id="265"/>
            <p14:sldId id="266"/>
            <p14:sldId id="267"/>
            <p14:sldId id="268"/>
            <p14:sldId id="269"/>
          </p14:sldIdLst>
        </p14:section>
        <p14:section name="Chapter 4 - SDR-based Radio Impl" id="{FC55CBA7-BE92-4F5A-AF1E-B0BD74571E13}">
          <p14:sldIdLst>
            <p14:sldId id="270"/>
            <p14:sldId id="271"/>
            <p14:sldId id="272"/>
            <p14:sldId id="273"/>
          </p14:sldIdLst>
        </p14:section>
        <p14:section name="Experiments" id="{E4311B97-2E38-4595-826D-7A0728D5619C}">
          <p14:sldIdLst>
            <p14:sldId id="274"/>
            <p14:sldId id="275"/>
            <p14:sldId id="276"/>
            <p14:sldId id="277"/>
            <p14:sldId id="278"/>
            <p14:sldId id="279"/>
            <p14:sldId id="280"/>
            <p14:sldId id="281"/>
          </p14:sldIdLst>
        </p14:section>
        <p14:section name="Example Usage Scenario" id="{394B5F6C-A2E5-4301-8045-21E9D0C2B97A}">
          <p14:sldIdLst>
            <p14:sldId id="303"/>
            <p14:sldId id="283"/>
            <p14:sldId id="284"/>
          </p14:sldIdLst>
        </p14:section>
        <p14:section name="Closing" id="{A5759AED-174B-4CFD-AF22-A60F74E4272D}">
          <p14:sldIdLst>
            <p14:sldId id="285"/>
            <p14:sldId id="286"/>
          </p14:sldIdLst>
        </p14:section>
        <p14:section name="Extra Slides" id="{34B92C07-0394-4141-9B4C-568D48086FFF}">
          <p14:sldIdLst>
            <p14:sldId id="287"/>
            <p14:sldId id="288"/>
            <p14:sldId id="289"/>
            <p14:sldId id="290"/>
            <p14:sldId id="291"/>
            <p14:sldId id="292"/>
            <p14:sldId id="293"/>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94613" autoAdjust="0"/>
  </p:normalViewPr>
  <p:slideViewPr>
    <p:cSldViewPr snapToGrid="0">
      <p:cViewPr varScale="1">
        <p:scale>
          <a:sx n="70" d="100"/>
          <a:sy n="70" d="100"/>
        </p:scale>
        <p:origin x="62" y="58"/>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12.JPG"/></Relationships>
</file>

<file path=ppt/diagrams/_rels/data2.xml.rels><?xml version="1.0" encoding="UTF-8" standalone="yes"?>
<Relationships xmlns="http://schemas.openxmlformats.org/package/2006/relationships"><Relationship Id="rId1" Type="http://schemas.openxmlformats.org/officeDocument/2006/relationships/image" Target="../media/image13.png"/></Relationships>
</file>

<file path=ppt/diagrams/_rels/data3.xml.rels><?xml version="1.0" encoding="UTF-8" standalone="yes"?>
<Relationships xmlns="http://schemas.openxmlformats.org/package/2006/relationships"><Relationship Id="rId1" Type="http://schemas.openxmlformats.org/officeDocument/2006/relationships/image" Target="../media/image14.png"/></Relationships>
</file>

<file path=ppt/diagrams/_rels/data4.xml.rels><?xml version="1.0" encoding="UTF-8" standalone="yes"?>
<Relationships xmlns="http://schemas.openxmlformats.org/package/2006/relationships"><Relationship Id="rId1" Type="http://schemas.openxmlformats.org/officeDocument/2006/relationships/image" Target="../media/image15.png"/></Relationships>
</file>

<file path=ppt/diagrams/_rels/data5.xml.rels><?xml version="1.0" encoding="UTF-8" standalone="yes"?>
<Relationships xmlns="http://schemas.openxmlformats.org/package/2006/relationships"><Relationship Id="rId1" Type="http://schemas.openxmlformats.org/officeDocument/2006/relationships/image" Target="../media/image16.png"/></Relationships>
</file>

<file path=ppt/diagrams/_rels/data6.xml.rels><?xml version="1.0" encoding="UTF-8" standalone="yes"?>
<Relationships xmlns="http://schemas.openxmlformats.org/package/2006/relationships"><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2.JPG"/></Relationships>
</file>

<file path=ppt/diagrams/_rels/drawing2.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5.png"/></Relationships>
</file>

<file path=ppt/diagrams/_rels/drawing5.xml.rels><?xml version="1.0" encoding="UTF-8" standalone="yes"?>
<Relationships xmlns="http://schemas.openxmlformats.org/package/2006/relationships"><Relationship Id="rId1" Type="http://schemas.openxmlformats.org/officeDocument/2006/relationships/image" Target="../media/image16.png"/></Relationships>
</file>

<file path=ppt/diagrams/_rels/drawing6.xml.rels><?xml version="1.0" encoding="UTF-8" standalone="yes"?>
<Relationships xmlns="http://schemas.openxmlformats.org/package/2006/relationships"><Relationship Id="rId1" Type="http://schemas.openxmlformats.org/officeDocument/2006/relationships/image" Target="../media/image17.png"/></Relationships>
</file>

<file path=ppt/diagrams/_rels/drawing7.xml.rels><?xml version="1.0" encoding="UTF-8" standalone="yes"?>
<Relationships xmlns="http://schemas.openxmlformats.org/package/2006/relationships"><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4B3CF-BC31-42AC-914A-C16A79B05006}" type="doc">
      <dgm:prSet loTypeId="urn:microsoft.com/office/officeart/2005/8/layout/pList1" loCatId="list" qsTypeId="urn:microsoft.com/office/officeart/2005/8/quickstyle/simple1" qsCatId="simple" csTypeId="urn:microsoft.com/office/officeart/2005/8/colors/accent1_2" csCatId="accent1" phldr="1"/>
      <dgm:spPr/>
    </dgm:pt>
    <dgm:pt modelId="{5481334E-F5A6-43A1-94D2-32291A528016}">
      <dgm:prSet phldrT="[Text]"/>
      <dgm:spPr/>
      <dgm:t>
        <a:bodyPr/>
        <a:lstStyle/>
        <a:p>
          <a:r>
            <a:rPr lang="en-US" dirty="0" smtClean="0"/>
            <a:t>A radiometer is deployed in a field to take soil moisture readings</a:t>
          </a:r>
          <a:endParaRPr lang="en-US" dirty="0"/>
        </a:p>
      </dgm:t>
    </dgm:pt>
    <dgm:pt modelId="{8863B104-537A-443B-9BFC-4934F1719913}" type="parTrans" cxnId="{3D767594-7ABB-4924-80F3-14FBAB9DB481}">
      <dgm:prSet/>
      <dgm:spPr/>
      <dgm:t>
        <a:bodyPr/>
        <a:lstStyle/>
        <a:p>
          <a:endParaRPr lang="en-US"/>
        </a:p>
      </dgm:t>
    </dgm:pt>
    <dgm:pt modelId="{0570E9C2-38A0-419B-A6B9-0F222C14F117}" type="sibTrans" cxnId="{3D767594-7ABB-4924-80F3-14FBAB9DB481}">
      <dgm:prSet/>
      <dgm:spPr/>
      <dgm:t>
        <a:bodyPr/>
        <a:lstStyle/>
        <a:p>
          <a:endParaRPr lang="en-US"/>
        </a:p>
      </dgm:t>
    </dgm:pt>
    <dgm:pt modelId="{BB58CDE3-197F-46BB-A387-7632D3231BD3}" type="pres">
      <dgm:prSet presAssocID="{A3B4B3CF-BC31-42AC-914A-C16A79B05006}" presName="Name0" presStyleCnt="0">
        <dgm:presLayoutVars>
          <dgm:dir/>
          <dgm:resizeHandles val="exact"/>
        </dgm:presLayoutVars>
      </dgm:prSet>
      <dgm:spPr/>
    </dgm:pt>
    <dgm:pt modelId="{BDD79A32-C51F-4AC7-AD93-B748FBB13FF8}" type="pres">
      <dgm:prSet presAssocID="{5481334E-F5A6-43A1-94D2-32291A528016}" presName="compNode" presStyleCnt="0"/>
      <dgm:spPr/>
    </dgm:pt>
    <dgm:pt modelId="{255346F5-5EDE-4FD0-AC9C-98CD741B9BAA}" type="pres">
      <dgm:prSet presAssocID="{5481334E-F5A6-43A1-94D2-32291A528016}" presName="pictRect" presStyleLbl="node1" presStyleIdx="0" presStyleCnt="1" custLinFactNeighborX="36243" custLinFactNeighborY="-434"/>
      <dgm:spPr>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dgm:spPr>
    </dgm:pt>
    <dgm:pt modelId="{B2967006-B073-48BA-871C-0385F6423AA3}" type="pres">
      <dgm:prSet presAssocID="{5481334E-F5A6-43A1-94D2-32291A528016}" presName="textRect" presStyleLbl="revTx" presStyleIdx="0" presStyleCnt="1">
        <dgm:presLayoutVars>
          <dgm:bulletEnabled val="1"/>
        </dgm:presLayoutVars>
      </dgm:prSet>
      <dgm:spPr/>
      <dgm:t>
        <a:bodyPr/>
        <a:lstStyle/>
        <a:p>
          <a:endParaRPr lang="en-US"/>
        </a:p>
      </dgm:t>
    </dgm:pt>
  </dgm:ptLst>
  <dgm:cxnLst>
    <dgm:cxn modelId="{3D767594-7ABB-4924-80F3-14FBAB9DB481}" srcId="{A3B4B3CF-BC31-42AC-914A-C16A79B05006}" destId="{5481334E-F5A6-43A1-94D2-32291A528016}" srcOrd="0" destOrd="0" parTransId="{8863B104-537A-443B-9BFC-4934F1719913}" sibTransId="{0570E9C2-38A0-419B-A6B9-0F222C14F117}"/>
    <dgm:cxn modelId="{222BC281-8997-4D82-A305-BB6A763FBA93}" type="presOf" srcId="{A3B4B3CF-BC31-42AC-914A-C16A79B05006}" destId="{BB58CDE3-197F-46BB-A387-7632D3231BD3}" srcOrd="0" destOrd="0" presId="urn:microsoft.com/office/officeart/2005/8/layout/pList1"/>
    <dgm:cxn modelId="{817A6D7E-7B89-41C0-9751-CD1B1FD969FB}" type="presOf" srcId="{5481334E-F5A6-43A1-94D2-32291A528016}" destId="{B2967006-B073-48BA-871C-0385F6423AA3}" srcOrd="0" destOrd="0" presId="urn:microsoft.com/office/officeart/2005/8/layout/pList1"/>
    <dgm:cxn modelId="{C1E9AD17-73AE-4873-B6E8-BB1579F81B04}" type="presParOf" srcId="{BB58CDE3-197F-46BB-A387-7632D3231BD3}" destId="{BDD79A32-C51F-4AC7-AD93-B748FBB13FF8}" srcOrd="0" destOrd="0" presId="urn:microsoft.com/office/officeart/2005/8/layout/pList1"/>
    <dgm:cxn modelId="{9D3F015F-3EC5-49EA-8055-ADC0A5F5BB8F}" type="presParOf" srcId="{BDD79A32-C51F-4AC7-AD93-B748FBB13FF8}" destId="{255346F5-5EDE-4FD0-AC9C-98CD741B9BAA}" srcOrd="0" destOrd="0" presId="urn:microsoft.com/office/officeart/2005/8/layout/pList1"/>
    <dgm:cxn modelId="{05A9D9F9-EF41-4CFF-90EB-04E00585F7C0}" type="presParOf" srcId="{BDD79A32-C51F-4AC7-AD93-B748FBB13FF8}" destId="{B2967006-B073-48BA-871C-0385F6423A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EDEC31-7A79-47F0-9B60-5B06531AE6C9}" type="doc">
      <dgm:prSet loTypeId="urn:microsoft.com/office/officeart/2005/8/layout/pList1" loCatId="list" qsTypeId="urn:microsoft.com/office/officeart/2005/8/quickstyle/simple1" qsCatId="simple" csTypeId="urn:microsoft.com/office/officeart/2005/8/colors/accent1_2" csCatId="accent1" phldr="1"/>
      <dgm:spPr/>
    </dgm:pt>
    <dgm:pt modelId="{D0770847-09DE-4033-9ED3-430F2BD5446D}">
      <dgm:prSet phldrT="[Text]"/>
      <dgm:spPr/>
      <dgm:t>
        <a:bodyPr/>
        <a:lstStyle/>
        <a:p>
          <a:r>
            <a:rPr lang="en-US" dirty="0" smtClean="0"/>
            <a:t>Data is recorded with the SDR-based radiometer.  Both total power and the I and Q data is saved</a:t>
          </a:r>
          <a:endParaRPr lang="en-US" dirty="0"/>
        </a:p>
      </dgm:t>
    </dgm:pt>
    <dgm:pt modelId="{E1E3262F-8615-4CD0-B5AC-659DEB7AFC78}" type="parTrans" cxnId="{0B21A4C9-DA8A-4373-9797-467F484FB002}">
      <dgm:prSet/>
      <dgm:spPr/>
      <dgm:t>
        <a:bodyPr/>
        <a:lstStyle/>
        <a:p>
          <a:endParaRPr lang="en-US"/>
        </a:p>
      </dgm:t>
    </dgm:pt>
    <dgm:pt modelId="{8C6EFD66-29EE-4F67-B4CB-62B618F1901C}" type="sibTrans" cxnId="{0B21A4C9-DA8A-4373-9797-467F484FB002}">
      <dgm:prSet/>
      <dgm:spPr/>
      <dgm:t>
        <a:bodyPr/>
        <a:lstStyle/>
        <a:p>
          <a:endParaRPr lang="en-US"/>
        </a:p>
      </dgm:t>
    </dgm:pt>
    <dgm:pt modelId="{B7AB165E-C344-4931-B4BB-D8C4486F9096}" type="pres">
      <dgm:prSet presAssocID="{1AEDEC31-7A79-47F0-9B60-5B06531AE6C9}" presName="Name0" presStyleCnt="0">
        <dgm:presLayoutVars>
          <dgm:dir/>
          <dgm:resizeHandles val="exact"/>
        </dgm:presLayoutVars>
      </dgm:prSet>
      <dgm:spPr/>
    </dgm:pt>
    <dgm:pt modelId="{A87D56F8-D3FE-42A9-AD2A-8F04C90719F4}" type="pres">
      <dgm:prSet presAssocID="{D0770847-09DE-4033-9ED3-430F2BD5446D}" presName="compNode" presStyleCnt="0"/>
      <dgm:spPr/>
    </dgm:pt>
    <dgm:pt modelId="{81089346-CBB0-4456-B287-DAD9ABB58327}" type="pres">
      <dgm:prSet presAssocID="{D0770847-09DE-4033-9ED3-430F2BD5446D}"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DD00B24-3873-4C67-93FC-A5D30A4CED9A}" type="pres">
      <dgm:prSet presAssocID="{D0770847-09DE-4033-9ED3-430F2BD5446D}" presName="textRect" presStyleLbl="revTx" presStyleIdx="0" presStyleCnt="1">
        <dgm:presLayoutVars>
          <dgm:bulletEnabled val="1"/>
        </dgm:presLayoutVars>
      </dgm:prSet>
      <dgm:spPr/>
      <dgm:t>
        <a:bodyPr/>
        <a:lstStyle/>
        <a:p>
          <a:endParaRPr lang="en-US"/>
        </a:p>
      </dgm:t>
    </dgm:pt>
  </dgm:ptLst>
  <dgm:cxnLst>
    <dgm:cxn modelId="{655DF444-0B76-408D-85E6-295BA57B6D68}" type="presOf" srcId="{1AEDEC31-7A79-47F0-9B60-5B06531AE6C9}" destId="{B7AB165E-C344-4931-B4BB-D8C4486F9096}" srcOrd="0" destOrd="0" presId="urn:microsoft.com/office/officeart/2005/8/layout/pList1"/>
    <dgm:cxn modelId="{0B21A4C9-DA8A-4373-9797-467F484FB002}" srcId="{1AEDEC31-7A79-47F0-9B60-5B06531AE6C9}" destId="{D0770847-09DE-4033-9ED3-430F2BD5446D}" srcOrd="0" destOrd="0" parTransId="{E1E3262F-8615-4CD0-B5AC-659DEB7AFC78}" sibTransId="{8C6EFD66-29EE-4F67-B4CB-62B618F1901C}"/>
    <dgm:cxn modelId="{87029D1B-CB0E-46CC-8011-75D1D4FC9FAC}" type="presOf" srcId="{D0770847-09DE-4033-9ED3-430F2BD5446D}" destId="{6DD00B24-3873-4C67-93FC-A5D30A4CED9A}" srcOrd="0" destOrd="0" presId="urn:microsoft.com/office/officeart/2005/8/layout/pList1"/>
    <dgm:cxn modelId="{AB63C0F7-54F3-4C30-9690-C09BBAAECADB}" type="presParOf" srcId="{B7AB165E-C344-4931-B4BB-D8C4486F9096}" destId="{A87D56F8-D3FE-42A9-AD2A-8F04C90719F4}" srcOrd="0" destOrd="0" presId="urn:microsoft.com/office/officeart/2005/8/layout/pList1"/>
    <dgm:cxn modelId="{C8F6EF5E-89B5-42E0-B438-708D99CDCA4F}" type="presParOf" srcId="{A87D56F8-D3FE-42A9-AD2A-8F04C90719F4}" destId="{81089346-CBB0-4456-B287-DAD9ABB58327}" srcOrd="0" destOrd="0" presId="urn:microsoft.com/office/officeart/2005/8/layout/pList1"/>
    <dgm:cxn modelId="{3FB33872-E3B7-4F89-BD8E-C335BEBD8641}" type="presParOf" srcId="{A87D56F8-D3FE-42A9-AD2A-8F04C90719F4}" destId="{6DD00B24-3873-4C67-93FC-A5D30A4CED9A}"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280E5F-9C45-4D30-BE90-7D4351E0CE2F}" type="doc">
      <dgm:prSet loTypeId="urn:microsoft.com/office/officeart/2005/8/layout/pList1" loCatId="list" qsTypeId="urn:microsoft.com/office/officeart/2005/8/quickstyle/simple1" qsCatId="simple" csTypeId="urn:microsoft.com/office/officeart/2005/8/colors/accent1_2" csCatId="accent1" phldr="1"/>
      <dgm:spPr/>
    </dgm:pt>
    <dgm:pt modelId="{794B0440-FEE8-4DF6-BE4A-420F826BC54B}">
      <dgm:prSet phldrT="[Text]"/>
      <dgm:spPr/>
      <dgm:t>
        <a:bodyPr/>
        <a:lstStyle/>
        <a:p>
          <a:r>
            <a:rPr lang="en-US" dirty="0" smtClean="0"/>
            <a:t>After the experiment, the data is examined.  The data is inconsistent and indicates a problem.  Further analysis is needed</a:t>
          </a:r>
          <a:endParaRPr lang="en-US" dirty="0"/>
        </a:p>
      </dgm:t>
    </dgm:pt>
    <dgm:pt modelId="{2F6C801B-8711-494B-ACF8-ADA595E66AB3}" type="parTrans" cxnId="{A744C16D-AE75-492A-AF71-7C1BDFA18CFC}">
      <dgm:prSet/>
      <dgm:spPr/>
      <dgm:t>
        <a:bodyPr/>
        <a:lstStyle/>
        <a:p>
          <a:endParaRPr lang="en-US"/>
        </a:p>
      </dgm:t>
    </dgm:pt>
    <dgm:pt modelId="{8B76ECB6-6133-4F29-AF31-D5409D212CC5}" type="sibTrans" cxnId="{A744C16D-AE75-492A-AF71-7C1BDFA18CFC}">
      <dgm:prSet/>
      <dgm:spPr/>
      <dgm:t>
        <a:bodyPr/>
        <a:lstStyle/>
        <a:p>
          <a:endParaRPr lang="en-US"/>
        </a:p>
      </dgm:t>
    </dgm:pt>
    <dgm:pt modelId="{3480C080-97F2-4B34-A397-ED2F44F19C0D}" type="pres">
      <dgm:prSet presAssocID="{AF280E5F-9C45-4D30-BE90-7D4351E0CE2F}" presName="Name0" presStyleCnt="0">
        <dgm:presLayoutVars>
          <dgm:dir/>
          <dgm:resizeHandles val="exact"/>
        </dgm:presLayoutVars>
      </dgm:prSet>
      <dgm:spPr/>
    </dgm:pt>
    <dgm:pt modelId="{BB86FBB4-8312-4ED7-B5B8-91B87A1150E3}" type="pres">
      <dgm:prSet presAssocID="{794B0440-FEE8-4DF6-BE4A-420F826BC54B}" presName="compNode" presStyleCnt="0"/>
      <dgm:spPr/>
    </dgm:pt>
    <dgm:pt modelId="{DDCDA500-A091-4F17-8F8E-D77E30F09B40}" type="pres">
      <dgm:prSet presAssocID="{794B0440-FEE8-4DF6-BE4A-420F826BC54B}"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31BB16D1-5665-42B4-82D2-EDB7C7446FB0}" type="pres">
      <dgm:prSet presAssocID="{794B0440-FEE8-4DF6-BE4A-420F826BC54B}" presName="textRect" presStyleLbl="revTx" presStyleIdx="0" presStyleCnt="1">
        <dgm:presLayoutVars>
          <dgm:bulletEnabled val="1"/>
        </dgm:presLayoutVars>
      </dgm:prSet>
      <dgm:spPr/>
      <dgm:t>
        <a:bodyPr/>
        <a:lstStyle/>
        <a:p>
          <a:endParaRPr lang="en-US"/>
        </a:p>
      </dgm:t>
    </dgm:pt>
  </dgm:ptLst>
  <dgm:cxnLst>
    <dgm:cxn modelId="{A744C16D-AE75-492A-AF71-7C1BDFA18CFC}" srcId="{AF280E5F-9C45-4D30-BE90-7D4351E0CE2F}" destId="{794B0440-FEE8-4DF6-BE4A-420F826BC54B}" srcOrd="0" destOrd="0" parTransId="{2F6C801B-8711-494B-ACF8-ADA595E66AB3}" sibTransId="{8B76ECB6-6133-4F29-AF31-D5409D212CC5}"/>
    <dgm:cxn modelId="{FA3CBFBE-87FE-4721-B2BE-060125EB9821}" type="presOf" srcId="{AF280E5F-9C45-4D30-BE90-7D4351E0CE2F}" destId="{3480C080-97F2-4B34-A397-ED2F44F19C0D}" srcOrd="0" destOrd="0" presId="urn:microsoft.com/office/officeart/2005/8/layout/pList1"/>
    <dgm:cxn modelId="{F6BEFC9F-4A8A-4E19-A21C-8C28906BEB48}" type="presOf" srcId="{794B0440-FEE8-4DF6-BE4A-420F826BC54B}" destId="{31BB16D1-5665-42B4-82D2-EDB7C7446FB0}" srcOrd="0" destOrd="0" presId="urn:microsoft.com/office/officeart/2005/8/layout/pList1"/>
    <dgm:cxn modelId="{583CE3F2-2F01-4906-B3FE-5E8BFA800C72}" type="presParOf" srcId="{3480C080-97F2-4B34-A397-ED2F44F19C0D}" destId="{BB86FBB4-8312-4ED7-B5B8-91B87A1150E3}" srcOrd="0" destOrd="0" presId="urn:microsoft.com/office/officeart/2005/8/layout/pList1"/>
    <dgm:cxn modelId="{5631B1DB-ABE1-4D0D-A40E-CA4DD2E39158}" type="presParOf" srcId="{BB86FBB4-8312-4ED7-B5B8-91B87A1150E3}" destId="{DDCDA500-A091-4F17-8F8E-D77E30F09B40}" srcOrd="0" destOrd="0" presId="urn:microsoft.com/office/officeart/2005/8/layout/pList1"/>
    <dgm:cxn modelId="{604F3FE7-395C-478B-9E1C-9FF9F175CE1C}" type="presParOf" srcId="{BB86FBB4-8312-4ED7-B5B8-91B87A1150E3}" destId="{31BB16D1-5665-42B4-82D2-EDB7C7446FB0}"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FC3472-D80D-4A86-B455-BEFB4D8CAD62}" type="doc">
      <dgm:prSet loTypeId="urn:microsoft.com/office/officeart/2005/8/layout/pList1" loCatId="list" qsTypeId="urn:microsoft.com/office/officeart/2005/8/quickstyle/simple1" qsCatId="simple" csTypeId="urn:microsoft.com/office/officeart/2005/8/colors/accent1_2" csCatId="accent1" phldr="1"/>
      <dgm:spPr/>
    </dgm:pt>
    <dgm:pt modelId="{8727FDA4-2B29-434D-AE0C-E338F74386DC}">
      <dgm:prSet phldrT="[Text]"/>
      <dgm:spPr/>
      <dgm:t>
        <a:bodyPr/>
        <a:lstStyle/>
        <a:p>
          <a:r>
            <a:rPr lang="en-US" dirty="0" smtClean="0"/>
            <a:t>A filter is designed in </a:t>
          </a:r>
          <a:r>
            <a:rPr lang="en-US" dirty="0" err="1" smtClean="0"/>
            <a:t>GNURadio</a:t>
          </a:r>
          <a:r>
            <a:rPr lang="en-US" dirty="0" smtClean="0"/>
            <a:t> to notch out the offending signal</a:t>
          </a:r>
          <a:endParaRPr lang="en-US" dirty="0"/>
        </a:p>
      </dgm:t>
    </dgm:pt>
    <dgm:pt modelId="{8CE0B7AC-5B52-4210-8A03-9B49D432097B}" type="parTrans" cxnId="{057E53DB-4155-499C-B8DA-31598E16E8D4}">
      <dgm:prSet/>
      <dgm:spPr/>
      <dgm:t>
        <a:bodyPr/>
        <a:lstStyle/>
        <a:p>
          <a:endParaRPr lang="en-US"/>
        </a:p>
      </dgm:t>
    </dgm:pt>
    <dgm:pt modelId="{D226EF0C-5F61-437B-A17F-7A274A04554F}" type="sibTrans" cxnId="{057E53DB-4155-499C-B8DA-31598E16E8D4}">
      <dgm:prSet/>
      <dgm:spPr/>
      <dgm:t>
        <a:bodyPr/>
        <a:lstStyle/>
        <a:p>
          <a:endParaRPr lang="en-US"/>
        </a:p>
      </dgm:t>
    </dgm:pt>
    <dgm:pt modelId="{0BB03B2C-3F1A-4827-B3EB-9322B4272B65}" type="pres">
      <dgm:prSet presAssocID="{41FC3472-D80D-4A86-B455-BEFB4D8CAD62}" presName="Name0" presStyleCnt="0">
        <dgm:presLayoutVars>
          <dgm:dir/>
          <dgm:resizeHandles val="exact"/>
        </dgm:presLayoutVars>
      </dgm:prSet>
      <dgm:spPr/>
    </dgm:pt>
    <dgm:pt modelId="{82A3EA4B-943B-462C-AC50-BF11BAE213B8}" type="pres">
      <dgm:prSet presAssocID="{8727FDA4-2B29-434D-AE0C-E338F74386DC}" presName="compNode" presStyleCnt="0"/>
      <dgm:spPr/>
    </dgm:pt>
    <dgm:pt modelId="{595E6FD0-669F-49B2-AF03-E52C8C643F0B}" type="pres">
      <dgm:prSet presAssocID="{8727FDA4-2B29-434D-AE0C-E338F74386DC}"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F24623A1-81D4-484F-85FD-703A462AA4F9}" type="pres">
      <dgm:prSet presAssocID="{8727FDA4-2B29-434D-AE0C-E338F74386DC}" presName="textRect" presStyleLbl="revTx" presStyleIdx="0" presStyleCnt="1">
        <dgm:presLayoutVars>
          <dgm:bulletEnabled val="1"/>
        </dgm:presLayoutVars>
      </dgm:prSet>
      <dgm:spPr/>
    </dgm:pt>
  </dgm:ptLst>
  <dgm:cxnLst>
    <dgm:cxn modelId="{057E53DB-4155-499C-B8DA-31598E16E8D4}" srcId="{41FC3472-D80D-4A86-B455-BEFB4D8CAD62}" destId="{8727FDA4-2B29-434D-AE0C-E338F74386DC}" srcOrd="0" destOrd="0" parTransId="{8CE0B7AC-5B52-4210-8A03-9B49D432097B}" sibTransId="{D226EF0C-5F61-437B-A17F-7A274A04554F}"/>
    <dgm:cxn modelId="{5B347353-BB5C-49EF-9D1A-2139C2A39C63}" type="presOf" srcId="{8727FDA4-2B29-434D-AE0C-E338F74386DC}" destId="{F24623A1-81D4-484F-85FD-703A462AA4F9}" srcOrd="0" destOrd="0" presId="urn:microsoft.com/office/officeart/2005/8/layout/pList1"/>
    <dgm:cxn modelId="{227970DB-2EAB-419E-82D9-1AABC1606669}" type="presOf" srcId="{41FC3472-D80D-4A86-B455-BEFB4D8CAD62}" destId="{0BB03B2C-3F1A-4827-B3EB-9322B4272B65}" srcOrd="0" destOrd="0" presId="urn:microsoft.com/office/officeart/2005/8/layout/pList1"/>
    <dgm:cxn modelId="{A0C28C0E-167B-4B11-B18D-B3213820669E}" type="presParOf" srcId="{0BB03B2C-3F1A-4827-B3EB-9322B4272B65}" destId="{82A3EA4B-943B-462C-AC50-BF11BAE213B8}" srcOrd="0" destOrd="0" presId="urn:microsoft.com/office/officeart/2005/8/layout/pList1"/>
    <dgm:cxn modelId="{3A1C2546-7A39-429A-BC1A-03DB2600671C}" type="presParOf" srcId="{82A3EA4B-943B-462C-AC50-BF11BAE213B8}" destId="{595E6FD0-669F-49B2-AF03-E52C8C643F0B}" srcOrd="0" destOrd="0" presId="urn:microsoft.com/office/officeart/2005/8/layout/pList1"/>
    <dgm:cxn modelId="{A2A5B0AB-1EC8-4BD7-B810-A79D503A997B}" type="presParOf" srcId="{82A3EA4B-943B-462C-AC50-BF11BAE213B8}" destId="{F24623A1-81D4-484F-85FD-703A462AA4F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97A70C-68FD-45BA-AE8B-A45EAA30697F}" type="doc">
      <dgm:prSet loTypeId="urn:microsoft.com/office/officeart/2005/8/layout/pList1" loCatId="list" qsTypeId="urn:microsoft.com/office/officeart/2005/8/quickstyle/simple1" qsCatId="simple" csTypeId="urn:microsoft.com/office/officeart/2005/8/colors/accent1_2" csCatId="accent1" phldr="1"/>
      <dgm:spPr/>
    </dgm:pt>
    <dgm:pt modelId="{5A22D7CF-6D70-438B-BC11-55AF866F1CC2}">
      <dgm:prSet phldrT="[Text]"/>
      <dgm:spPr/>
      <dgm:t>
        <a:bodyPr/>
        <a:lstStyle/>
        <a:p>
          <a:r>
            <a:rPr lang="en-US" dirty="0" smtClean="0"/>
            <a:t>The I/Q data is played back and examined on the spectrum analyzer window of our program.  An interfering signal can clearly be seen at 1.406 GHz</a:t>
          </a:r>
          <a:endParaRPr lang="en-US" dirty="0"/>
        </a:p>
      </dgm:t>
    </dgm:pt>
    <dgm:pt modelId="{88BD9E15-BED2-4E73-9A64-8E82B7B00CD7}" type="parTrans" cxnId="{CB1F92DD-939A-4DE8-AAEC-25014A16D3BC}">
      <dgm:prSet/>
      <dgm:spPr/>
      <dgm:t>
        <a:bodyPr/>
        <a:lstStyle/>
        <a:p>
          <a:endParaRPr lang="en-US"/>
        </a:p>
      </dgm:t>
    </dgm:pt>
    <dgm:pt modelId="{F83E6C57-32BB-4F75-9BC4-2374731AD80D}" type="sibTrans" cxnId="{CB1F92DD-939A-4DE8-AAEC-25014A16D3BC}">
      <dgm:prSet/>
      <dgm:spPr/>
      <dgm:t>
        <a:bodyPr/>
        <a:lstStyle/>
        <a:p>
          <a:endParaRPr lang="en-US"/>
        </a:p>
      </dgm:t>
    </dgm:pt>
    <dgm:pt modelId="{C7B0FD08-7BBC-4750-9394-C4082940886E}" type="pres">
      <dgm:prSet presAssocID="{4397A70C-68FD-45BA-AE8B-A45EAA30697F}" presName="Name0" presStyleCnt="0">
        <dgm:presLayoutVars>
          <dgm:dir/>
          <dgm:resizeHandles val="exact"/>
        </dgm:presLayoutVars>
      </dgm:prSet>
      <dgm:spPr/>
    </dgm:pt>
    <dgm:pt modelId="{D9C4AB67-DE87-43CD-B954-A03199DB8F9A}" type="pres">
      <dgm:prSet presAssocID="{5A22D7CF-6D70-438B-BC11-55AF866F1CC2}" presName="compNode" presStyleCnt="0"/>
      <dgm:spPr/>
    </dgm:pt>
    <dgm:pt modelId="{9C26461A-DD1A-4C95-8A98-C3F8CAA7E548}" type="pres">
      <dgm:prSet presAssocID="{5A22D7CF-6D70-438B-BC11-55AF866F1CC2}"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dgm:spPr>
    </dgm:pt>
    <dgm:pt modelId="{107C13AC-A1AB-493C-9F09-083F65BB39BB}" type="pres">
      <dgm:prSet presAssocID="{5A22D7CF-6D70-438B-BC11-55AF866F1CC2}" presName="textRect" presStyleLbl="revTx" presStyleIdx="0" presStyleCnt="1">
        <dgm:presLayoutVars>
          <dgm:bulletEnabled val="1"/>
        </dgm:presLayoutVars>
      </dgm:prSet>
      <dgm:spPr/>
      <dgm:t>
        <a:bodyPr/>
        <a:lstStyle/>
        <a:p>
          <a:endParaRPr lang="en-US"/>
        </a:p>
      </dgm:t>
    </dgm:pt>
  </dgm:ptLst>
  <dgm:cxnLst>
    <dgm:cxn modelId="{175046B1-8695-40F7-94C5-228698E1EA67}" type="presOf" srcId="{5A22D7CF-6D70-438B-BC11-55AF866F1CC2}" destId="{107C13AC-A1AB-493C-9F09-083F65BB39BB}" srcOrd="0" destOrd="0" presId="urn:microsoft.com/office/officeart/2005/8/layout/pList1"/>
    <dgm:cxn modelId="{0442E121-F9C2-45AA-8812-457508A28F77}" type="presOf" srcId="{4397A70C-68FD-45BA-AE8B-A45EAA30697F}" destId="{C7B0FD08-7BBC-4750-9394-C4082940886E}" srcOrd="0" destOrd="0" presId="urn:microsoft.com/office/officeart/2005/8/layout/pList1"/>
    <dgm:cxn modelId="{CB1F92DD-939A-4DE8-AAEC-25014A16D3BC}" srcId="{4397A70C-68FD-45BA-AE8B-A45EAA30697F}" destId="{5A22D7CF-6D70-438B-BC11-55AF866F1CC2}" srcOrd="0" destOrd="0" parTransId="{88BD9E15-BED2-4E73-9A64-8E82B7B00CD7}" sibTransId="{F83E6C57-32BB-4F75-9BC4-2374731AD80D}"/>
    <dgm:cxn modelId="{14550E9A-0174-4D17-9539-940A5B6734C8}" type="presParOf" srcId="{C7B0FD08-7BBC-4750-9394-C4082940886E}" destId="{D9C4AB67-DE87-43CD-B954-A03199DB8F9A}" srcOrd="0" destOrd="0" presId="urn:microsoft.com/office/officeart/2005/8/layout/pList1"/>
    <dgm:cxn modelId="{B4B63357-45E8-4CFF-947F-9F565D3985B5}" type="presParOf" srcId="{D9C4AB67-DE87-43CD-B954-A03199DB8F9A}" destId="{9C26461A-DD1A-4C95-8A98-C3F8CAA7E548}" srcOrd="0" destOrd="0" presId="urn:microsoft.com/office/officeart/2005/8/layout/pList1"/>
    <dgm:cxn modelId="{B92EAD94-3060-403D-995B-6093BF18B827}" type="presParOf" srcId="{D9C4AB67-DE87-43CD-B954-A03199DB8F9A}" destId="{107C13AC-A1AB-493C-9F09-083F65BB39B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B9BD4C-5E3C-4397-BC62-DD0B280763DD}" type="doc">
      <dgm:prSet loTypeId="urn:microsoft.com/office/officeart/2005/8/layout/pList1" loCatId="list" qsTypeId="urn:microsoft.com/office/officeart/2005/8/quickstyle/simple1" qsCatId="simple" csTypeId="urn:microsoft.com/office/officeart/2005/8/colors/accent1_2" csCatId="accent1" phldr="1"/>
      <dgm:spPr/>
    </dgm:pt>
    <dgm:pt modelId="{F89CA5EF-818A-46B6-B198-1B334EA38231}">
      <dgm:prSet phldrT="[Text]"/>
      <dgm:spPr/>
      <dgm:t>
        <a:bodyPr/>
        <a:lstStyle/>
        <a:p>
          <a:r>
            <a:rPr lang="en-US" dirty="0" smtClean="0"/>
            <a:t>New total power measurements are then made resulting in the correct data obtained</a:t>
          </a:r>
          <a:endParaRPr lang="en-US" dirty="0"/>
        </a:p>
      </dgm:t>
    </dgm:pt>
    <dgm:pt modelId="{A6BF0514-0338-49ED-9FCB-DBC097149BCE}" type="parTrans" cxnId="{AB774AA6-D67D-4FD9-B3D0-AC3323F5F7E7}">
      <dgm:prSet/>
      <dgm:spPr/>
      <dgm:t>
        <a:bodyPr/>
        <a:lstStyle/>
        <a:p>
          <a:endParaRPr lang="en-US"/>
        </a:p>
      </dgm:t>
    </dgm:pt>
    <dgm:pt modelId="{A34D19CE-DD5A-426B-B577-0434A66FC4A3}" type="sibTrans" cxnId="{AB774AA6-D67D-4FD9-B3D0-AC3323F5F7E7}">
      <dgm:prSet/>
      <dgm:spPr/>
      <dgm:t>
        <a:bodyPr/>
        <a:lstStyle/>
        <a:p>
          <a:endParaRPr lang="en-US"/>
        </a:p>
      </dgm:t>
    </dgm:pt>
    <dgm:pt modelId="{7321C78A-D7C7-410F-9B37-0F47F8447201}" type="pres">
      <dgm:prSet presAssocID="{07B9BD4C-5E3C-4397-BC62-DD0B280763DD}" presName="Name0" presStyleCnt="0">
        <dgm:presLayoutVars>
          <dgm:dir/>
          <dgm:resizeHandles val="exact"/>
        </dgm:presLayoutVars>
      </dgm:prSet>
      <dgm:spPr/>
    </dgm:pt>
    <dgm:pt modelId="{E8738CEC-2C51-42DF-9518-B1F8C037A267}" type="pres">
      <dgm:prSet presAssocID="{F89CA5EF-818A-46B6-B198-1B334EA38231}" presName="compNode" presStyleCnt="0"/>
      <dgm:spPr/>
    </dgm:pt>
    <dgm:pt modelId="{BFA631AF-42C5-4CFF-961F-8B5E64418881}" type="pres">
      <dgm:prSet presAssocID="{F89CA5EF-818A-46B6-B198-1B334EA38231}"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dgm:spPr>
    </dgm:pt>
    <dgm:pt modelId="{DA2F3921-AFA8-45DF-B986-FCC79E3EBE0E}" type="pres">
      <dgm:prSet presAssocID="{F89CA5EF-818A-46B6-B198-1B334EA38231}" presName="textRect" presStyleLbl="revTx" presStyleIdx="0" presStyleCnt="1">
        <dgm:presLayoutVars>
          <dgm:bulletEnabled val="1"/>
        </dgm:presLayoutVars>
      </dgm:prSet>
      <dgm:spPr/>
      <dgm:t>
        <a:bodyPr/>
        <a:lstStyle/>
        <a:p>
          <a:endParaRPr lang="en-US"/>
        </a:p>
      </dgm:t>
    </dgm:pt>
  </dgm:ptLst>
  <dgm:cxnLst>
    <dgm:cxn modelId="{0FB4AB59-43D7-4BBB-B83D-54F1B53D2031}" type="presOf" srcId="{07B9BD4C-5E3C-4397-BC62-DD0B280763DD}" destId="{7321C78A-D7C7-410F-9B37-0F47F8447201}" srcOrd="0" destOrd="0" presId="urn:microsoft.com/office/officeart/2005/8/layout/pList1"/>
    <dgm:cxn modelId="{AB774AA6-D67D-4FD9-B3D0-AC3323F5F7E7}" srcId="{07B9BD4C-5E3C-4397-BC62-DD0B280763DD}" destId="{F89CA5EF-818A-46B6-B198-1B334EA38231}" srcOrd="0" destOrd="0" parTransId="{A6BF0514-0338-49ED-9FCB-DBC097149BCE}" sibTransId="{A34D19CE-DD5A-426B-B577-0434A66FC4A3}"/>
    <dgm:cxn modelId="{35561A3C-9173-4564-81A1-0CB4DC8F339C}" type="presOf" srcId="{F89CA5EF-818A-46B6-B198-1B334EA38231}" destId="{DA2F3921-AFA8-45DF-B986-FCC79E3EBE0E}" srcOrd="0" destOrd="0" presId="urn:microsoft.com/office/officeart/2005/8/layout/pList1"/>
    <dgm:cxn modelId="{DA3F6A19-05C5-4487-8052-A2A16CFE16D5}" type="presParOf" srcId="{7321C78A-D7C7-410F-9B37-0F47F8447201}" destId="{E8738CEC-2C51-42DF-9518-B1F8C037A267}" srcOrd="0" destOrd="0" presId="urn:microsoft.com/office/officeart/2005/8/layout/pList1"/>
    <dgm:cxn modelId="{5025D91F-0DAA-4E27-A1AB-D826D88CAFAB}" type="presParOf" srcId="{E8738CEC-2C51-42DF-9518-B1F8C037A267}" destId="{BFA631AF-42C5-4CFF-961F-8B5E64418881}" srcOrd="0" destOrd="0" presId="urn:microsoft.com/office/officeart/2005/8/layout/pList1"/>
    <dgm:cxn modelId="{BE6E9F29-847C-4A66-AD5D-E38D686F37B3}" type="presParOf" srcId="{E8738CEC-2C51-42DF-9518-B1F8C037A267}" destId="{DA2F3921-AFA8-45DF-B986-FCC79E3EBE0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4AAB46-DCE8-4749-9278-24DDA44201AA}" type="doc">
      <dgm:prSet loTypeId="urn:microsoft.com/office/officeart/2005/8/layout/pList1" loCatId="list" qsTypeId="urn:microsoft.com/office/officeart/2005/8/quickstyle/simple1" qsCatId="simple" csTypeId="urn:microsoft.com/office/officeart/2005/8/colors/accent1_2" csCatId="accent1" phldr="1"/>
      <dgm:spPr/>
    </dgm:pt>
    <dgm:pt modelId="{096FF1AE-95B5-497C-AC33-9672BF6C1099}">
      <dgm:prSet phldrT="[Text]"/>
      <dgm:spPr/>
      <dgm:t>
        <a:bodyPr/>
        <a:lstStyle/>
        <a:p>
          <a:r>
            <a:rPr lang="en-US" dirty="0" smtClean="0"/>
            <a:t>The experiment is played back through </a:t>
          </a:r>
          <a:r>
            <a:rPr lang="en-US" dirty="0" err="1" smtClean="0"/>
            <a:t>GNURadio</a:t>
          </a:r>
          <a:r>
            <a:rPr lang="en-US" dirty="0" smtClean="0"/>
            <a:t> but with the filter turned on</a:t>
          </a:r>
          <a:endParaRPr lang="en-US" dirty="0"/>
        </a:p>
      </dgm:t>
    </dgm:pt>
    <dgm:pt modelId="{275311E7-473C-467F-9921-06B6C86440FD}" type="parTrans" cxnId="{E2CD333E-3C35-462D-BAAB-586AA5A0DFF6}">
      <dgm:prSet/>
      <dgm:spPr/>
      <dgm:t>
        <a:bodyPr/>
        <a:lstStyle/>
        <a:p>
          <a:endParaRPr lang="en-US"/>
        </a:p>
      </dgm:t>
    </dgm:pt>
    <dgm:pt modelId="{A40F4734-5829-4FE0-A8FD-D05A605CEB2D}" type="sibTrans" cxnId="{E2CD333E-3C35-462D-BAAB-586AA5A0DFF6}">
      <dgm:prSet/>
      <dgm:spPr/>
      <dgm:t>
        <a:bodyPr/>
        <a:lstStyle/>
        <a:p>
          <a:endParaRPr lang="en-US"/>
        </a:p>
      </dgm:t>
    </dgm:pt>
    <dgm:pt modelId="{55ED0E15-54E8-4612-BAA5-F98475B259E6}" type="pres">
      <dgm:prSet presAssocID="{114AAB46-DCE8-4749-9278-24DDA44201AA}" presName="Name0" presStyleCnt="0">
        <dgm:presLayoutVars>
          <dgm:dir/>
          <dgm:resizeHandles val="exact"/>
        </dgm:presLayoutVars>
      </dgm:prSet>
      <dgm:spPr/>
    </dgm:pt>
    <dgm:pt modelId="{8B979A11-A6B9-41B8-AAB7-1C9E639E1433}" type="pres">
      <dgm:prSet presAssocID="{096FF1AE-95B5-497C-AC33-9672BF6C1099}" presName="compNode" presStyleCnt="0"/>
      <dgm:spPr/>
    </dgm:pt>
    <dgm:pt modelId="{88AA4E84-D92B-4352-BEF8-0A9859052791}" type="pres">
      <dgm:prSet presAssocID="{096FF1AE-95B5-497C-AC33-9672BF6C1099}"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dgm:spPr>
    </dgm:pt>
    <dgm:pt modelId="{2DCDC40F-BB14-401A-BD7F-99072ADD3AFF}" type="pres">
      <dgm:prSet presAssocID="{096FF1AE-95B5-497C-AC33-9672BF6C1099}" presName="textRect" presStyleLbl="revTx" presStyleIdx="0" presStyleCnt="1">
        <dgm:presLayoutVars>
          <dgm:bulletEnabled val="1"/>
        </dgm:presLayoutVars>
      </dgm:prSet>
      <dgm:spPr/>
    </dgm:pt>
  </dgm:ptLst>
  <dgm:cxnLst>
    <dgm:cxn modelId="{5D7E8CFB-999B-42E1-8948-98C022AFAF54}" type="presOf" srcId="{096FF1AE-95B5-497C-AC33-9672BF6C1099}" destId="{2DCDC40F-BB14-401A-BD7F-99072ADD3AFF}" srcOrd="0" destOrd="0" presId="urn:microsoft.com/office/officeart/2005/8/layout/pList1"/>
    <dgm:cxn modelId="{56C169C2-AD36-4E4A-A094-C14D781FB09D}" type="presOf" srcId="{114AAB46-DCE8-4749-9278-24DDA44201AA}" destId="{55ED0E15-54E8-4612-BAA5-F98475B259E6}" srcOrd="0" destOrd="0" presId="urn:microsoft.com/office/officeart/2005/8/layout/pList1"/>
    <dgm:cxn modelId="{E2CD333E-3C35-462D-BAAB-586AA5A0DFF6}" srcId="{114AAB46-DCE8-4749-9278-24DDA44201AA}" destId="{096FF1AE-95B5-497C-AC33-9672BF6C1099}" srcOrd="0" destOrd="0" parTransId="{275311E7-473C-467F-9921-06B6C86440FD}" sibTransId="{A40F4734-5829-4FE0-A8FD-D05A605CEB2D}"/>
    <dgm:cxn modelId="{5EEE84A9-E8AB-4712-A5E6-B287D61F7FAB}" type="presParOf" srcId="{55ED0E15-54E8-4612-BAA5-F98475B259E6}" destId="{8B979A11-A6B9-41B8-AAB7-1C9E639E1433}" srcOrd="0" destOrd="0" presId="urn:microsoft.com/office/officeart/2005/8/layout/pList1"/>
    <dgm:cxn modelId="{8B3972D6-6F85-4D4C-AD30-F9D129A0ED24}" type="presParOf" srcId="{8B979A11-A6B9-41B8-AAB7-1C9E639E1433}" destId="{88AA4E84-D92B-4352-BEF8-0A9859052791}" srcOrd="0" destOrd="0" presId="urn:microsoft.com/office/officeart/2005/8/layout/pList1"/>
    <dgm:cxn modelId="{32857628-6A4A-4184-AEA9-74E9002F3F8C}" type="presParOf" srcId="{8B979A11-A6B9-41B8-AAB7-1C9E639E1433}" destId="{2DCDC40F-BB14-401A-BD7F-99072ADD3AFF}"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346F5-5EDE-4FD0-AC9C-98CD741B9BAA}">
      <dsp:nvSpPr>
        <dsp:cNvPr id="0" name=""/>
        <dsp:cNvSpPr/>
      </dsp:nvSpPr>
      <dsp:spPr>
        <a:xfrm>
          <a:off x="304738" y="0"/>
          <a:ext cx="4191624" cy="288802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67006-B073-48BA-871C-0385F6423AA3}">
      <dsp:nvSpPr>
        <dsp:cNvPr id="0" name=""/>
        <dsp:cNvSpPr/>
      </dsp:nvSpPr>
      <dsp:spPr>
        <a:xfrm>
          <a:off x="152369" y="2889238"/>
          <a:ext cx="4191624" cy="1555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t>A radiometer is deployed in a field to take soil moisture readings</a:t>
          </a:r>
          <a:endParaRPr lang="en-US" sz="2700" kern="1200" dirty="0"/>
        </a:p>
      </dsp:txBody>
      <dsp:txXfrm>
        <a:off x="152369" y="2889238"/>
        <a:ext cx="4191624" cy="15550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89346-CBB0-4456-B287-DAD9ABB58327}">
      <dsp:nvSpPr>
        <dsp:cNvPr id="0" name=""/>
        <dsp:cNvSpPr/>
      </dsp:nvSpPr>
      <dsp:spPr>
        <a:xfrm>
          <a:off x="1682235" y="808"/>
          <a:ext cx="4088902" cy="281725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D00B24-3873-4C67-93FC-A5D30A4CED9A}">
      <dsp:nvSpPr>
        <dsp:cNvPr id="0" name=""/>
        <dsp:cNvSpPr/>
      </dsp:nvSpPr>
      <dsp:spPr>
        <a:xfrm>
          <a:off x="1682235" y="2818062"/>
          <a:ext cx="4088902" cy="151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t>Data is recorded with the SDR-based radiometer.  Both total power and the I and Q data is saved</a:t>
          </a:r>
          <a:endParaRPr lang="en-US" sz="2400" kern="1200" dirty="0"/>
        </a:p>
      </dsp:txBody>
      <dsp:txXfrm>
        <a:off x="1682235" y="2818062"/>
        <a:ext cx="4088902" cy="15169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DA500-A091-4F17-8F8E-D77E30F09B40}">
      <dsp:nvSpPr>
        <dsp:cNvPr id="0" name=""/>
        <dsp:cNvSpPr/>
      </dsp:nvSpPr>
      <dsp:spPr>
        <a:xfrm>
          <a:off x="835712" y="134"/>
          <a:ext cx="4027926" cy="277524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B16D1-5665-42B4-82D2-EDB7C7446FB0}">
      <dsp:nvSpPr>
        <dsp:cNvPr id="0" name=""/>
        <dsp:cNvSpPr/>
      </dsp:nvSpPr>
      <dsp:spPr>
        <a:xfrm>
          <a:off x="835712" y="2775376"/>
          <a:ext cx="4027926" cy="149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After the experiment, the data is examined.  The data is inconsistent and indicates a problem.  Further analysis is needed</a:t>
          </a:r>
          <a:endParaRPr lang="en-US" sz="1900" kern="1200" dirty="0"/>
        </a:p>
      </dsp:txBody>
      <dsp:txXfrm>
        <a:off x="835712" y="2775376"/>
        <a:ext cx="4027926" cy="14943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E6FD0-669F-49B2-AF03-E52C8C643F0B}">
      <dsp:nvSpPr>
        <dsp:cNvPr id="0" name=""/>
        <dsp:cNvSpPr/>
      </dsp:nvSpPr>
      <dsp:spPr>
        <a:xfrm>
          <a:off x="913307" y="1374"/>
          <a:ext cx="4013159" cy="2765066"/>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4623A1-81D4-484F-85FD-703A462AA4F9}">
      <dsp:nvSpPr>
        <dsp:cNvPr id="0" name=""/>
        <dsp:cNvSpPr/>
      </dsp:nvSpPr>
      <dsp:spPr>
        <a:xfrm>
          <a:off x="913307" y="2766441"/>
          <a:ext cx="4013159" cy="1488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a:lnSpc>
              <a:spcPct val="90000"/>
            </a:lnSpc>
            <a:spcBef>
              <a:spcPct val="0"/>
            </a:spcBef>
            <a:spcAft>
              <a:spcPct val="35000"/>
            </a:spcAft>
          </a:pPr>
          <a:r>
            <a:rPr lang="en-US" sz="2800" kern="1200" dirty="0" smtClean="0"/>
            <a:t>A filter is designed in </a:t>
          </a:r>
          <a:r>
            <a:rPr lang="en-US" sz="2800" kern="1200" dirty="0" err="1" smtClean="0"/>
            <a:t>GNURadio</a:t>
          </a:r>
          <a:r>
            <a:rPr lang="en-US" sz="2800" kern="1200" dirty="0" smtClean="0"/>
            <a:t> to notch out the offending signal</a:t>
          </a:r>
          <a:endParaRPr lang="en-US" sz="2800" kern="1200" dirty="0"/>
        </a:p>
      </dsp:txBody>
      <dsp:txXfrm>
        <a:off x="913307" y="2766441"/>
        <a:ext cx="4013159" cy="148888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6461A-DD1A-4C95-8A98-C3F8CAA7E548}">
      <dsp:nvSpPr>
        <dsp:cNvPr id="0" name=""/>
        <dsp:cNvSpPr/>
      </dsp:nvSpPr>
      <dsp:spPr>
        <a:xfrm>
          <a:off x="860795" y="84"/>
          <a:ext cx="4052720" cy="2792324"/>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7C13AC-A1AB-493C-9F09-083F65BB39BB}">
      <dsp:nvSpPr>
        <dsp:cNvPr id="0" name=""/>
        <dsp:cNvSpPr/>
      </dsp:nvSpPr>
      <dsp:spPr>
        <a:xfrm>
          <a:off x="860795" y="2792408"/>
          <a:ext cx="4052720" cy="15035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The I/Q data is played back and examined on the spectrum analyzer window of our program.  An interfering signal can clearly be seen at 1.406 GHz</a:t>
          </a:r>
          <a:endParaRPr lang="en-US" sz="1900" kern="1200" dirty="0"/>
        </a:p>
      </dsp:txBody>
      <dsp:txXfrm>
        <a:off x="860795" y="2792408"/>
        <a:ext cx="4052720" cy="15035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631AF-42C5-4CFF-961F-8B5E64418881}">
      <dsp:nvSpPr>
        <dsp:cNvPr id="0" name=""/>
        <dsp:cNvSpPr/>
      </dsp:nvSpPr>
      <dsp:spPr>
        <a:xfrm>
          <a:off x="1790799" y="2777"/>
          <a:ext cx="4055510" cy="2794246"/>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F3921-AFA8-45DF-B986-FCC79E3EBE0E}">
      <dsp:nvSpPr>
        <dsp:cNvPr id="0" name=""/>
        <dsp:cNvSpPr/>
      </dsp:nvSpPr>
      <dsp:spPr>
        <a:xfrm>
          <a:off x="1790799" y="2797024"/>
          <a:ext cx="4055510" cy="1504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t>New total power measurements are then made resulting in the correct data obtained</a:t>
          </a:r>
          <a:endParaRPr lang="en-US" sz="2400" kern="1200" dirty="0"/>
        </a:p>
      </dsp:txBody>
      <dsp:txXfrm>
        <a:off x="1790799" y="2797024"/>
        <a:ext cx="4055510" cy="15045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A4E84-D92B-4352-BEF8-0A9859052791}">
      <dsp:nvSpPr>
        <dsp:cNvPr id="0" name=""/>
        <dsp:cNvSpPr/>
      </dsp:nvSpPr>
      <dsp:spPr>
        <a:xfrm>
          <a:off x="1851676" y="1110"/>
          <a:ext cx="4000939" cy="2756647"/>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DC40F-BB14-401A-BD7F-99072ADD3AFF}">
      <dsp:nvSpPr>
        <dsp:cNvPr id="0" name=""/>
        <dsp:cNvSpPr/>
      </dsp:nvSpPr>
      <dsp:spPr>
        <a:xfrm>
          <a:off x="1851676" y="2757757"/>
          <a:ext cx="4000939" cy="1484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576" tIns="163576" rIns="163576" bIns="0" numCol="1" spcCol="1270" anchor="t" anchorCtr="0">
          <a:noAutofit/>
        </a:bodyPr>
        <a:lstStyle/>
        <a:p>
          <a:pPr lvl="0" algn="ctr" defTabSz="1022350">
            <a:lnSpc>
              <a:spcPct val="90000"/>
            </a:lnSpc>
            <a:spcBef>
              <a:spcPct val="0"/>
            </a:spcBef>
            <a:spcAft>
              <a:spcPct val="35000"/>
            </a:spcAft>
          </a:pPr>
          <a:r>
            <a:rPr lang="en-US" sz="2300" kern="1200" dirty="0" smtClean="0"/>
            <a:t>The experiment is played back through </a:t>
          </a:r>
          <a:r>
            <a:rPr lang="en-US" sz="2300" kern="1200" dirty="0" err="1" smtClean="0"/>
            <a:t>GNURadio</a:t>
          </a:r>
          <a:r>
            <a:rPr lang="en-US" sz="2300" kern="1200" dirty="0" smtClean="0"/>
            <a:t> but with the filter turned on</a:t>
          </a:r>
          <a:endParaRPr lang="en-US" sz="2300" kern="1200" dirty="0"/>
        </a:p>
      </dsp:txBody>
      <dsp:txXfrm>
        <a:off x="1851676" y="2757757"/>
        <a:ext cx="4000939" cy="1484348"/>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12/6/2015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Radiometers are used in remote sensing of soil, ocean and deep space.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SMOS is an excellent example of a working soil and ocean measurement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system.</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419799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6.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a:t>
            </a:r>
            <a:r>
              <a:rPr lang="en-US" dirty="0" smtClean="0"/>
              <a:t>and </a:t>
            </a:r>
            <a:r>
              <a:rPr lang="en-US" dirty="0" smtClean="0"/>
              <a:t>Evaluation </a:t>
            </a:r>
            <a:r>
              <a:rPr lang="en-US" dirty="0" smtClean="0"/>
              <a:t>of </a:t>
            </a:r>
            <a:r>
              <a:rPr lang="en-US" dirty="0" smtClean="0"/>
              <a:t>a </a:t>
            </a:r>
            <a:r>
              <a:rPr lang="en-US" dirty="0" smtClean="0"/>
              <a:t>Software Defined Radio Based Radiometer</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a:t>A very simple and ideal radiometer is an antenna that amplifies </a:t>
                </a:r>
                <a:r>
                  <a:rPr lang="en-US" sz="2400" dirty="0" smtClean="0"/>
                  <a:t>a signal </a:t>
                </a:r>
                <a:r>
                  <a:rPr lang="en-US" sz="2400" dirty="0"/>
                  <a:t>with a gain of G and is within a bandwidth of </a:t>
                </a:r>
                <a:r>
                  <a:rPr lang="en-US" sz="2400" dirty="0" smtClean="0"/>
                  <a:t>B or </a:t>
                </a:r>
                <a14:m>
                  <m:oMath xmlns:m="http://schemas.openxmlformats.org/officeDocument/2006/math">
                    <m:r>
                      <a:rPr lang="en-US" sz="2400" i="1" smtClean="0">
                        <a:latin typeface="Cambria Math" charset="0"/>
                        <a:ea typeface="Cambria Math" charset="0"/>
                        <a:cs typeface="Cambria Math" charset="0"/>
                      </a:rPr>
                      <m:t>𝛽</m:t>
                    </m:r>
                  </m:oMath>
                </a14:m>
                <a:r>
                  <a:rPr lang="en-US" sz="2400" dirty="0" smtClean="0"/>
                  <a:t>. </a:t>
                </a:r>
                <a:r>
                  <a:rPr lang="en-US" sz="2400" dirty="0"/>
                  <a:t>A </a:t>
                </a:r>
                <a:r>
                  <a:rPr lang="en-US" sz="2400" dirty="0" smtClean="0"/>
                  <a:t>device then </a:t>
                </a:r>
                <a:r>
                  <a:rPr lang="en-US" sz="2400" dirty="0"/>
                  <a:t>measures the power from this system. The total </a:t>
                </a:r>
                <a:r>
                  <a:rPr lang="en-US" sz="2400" dirty="0" smtClean="0"/>
                  <a:t>power received </a:t>
                </a:r>
                <a:r>
                  <a:rPr lang="en-US" sz="2400" dirty="0"/>
                  <a:t>by the is the noise temperature of the object it is </a:t>
                </a:r>
                <a:r>
                  <a:rPr lang="en-US" sz="2400" dirty="0" smtClean="0"/>
                  <a:t>pointed at</a:t>
                </a:r>
                <a:r>
                  <a:rPr lang="en-US" sz="2400" dirty="0"/>
                  <a:t>. Therefore the brightness temperature of the source can </a:t>
                </a:r>
                <a:r>
                  <a:rPr lang="en-US" sz="2400" dirty="0" smtClean="0"/>
                  <a:t>be related </a:t>
                </a:r>
                <a:r>
                  <a:rPr lang="en-US" sz="2400" dirty="0"/>
                  <a:t>to the brightness temperature at the antenna. We will </a:t>
                </a:r>
                <a:r>
                  <a:rPr lang="en-US" sz="2400" dirty="0" smtClean="0"/>
                  <a:t>refer to </a:t>
                </a:r>
                <a:r>
                  <a:rPr lang="en-US" sz="2400" dirty="0"/>
                  <a:t>this brightness temperature as T</a:t>
                </a:r>
                <a:r>
                  <a:rPr lang="en-US" sz="2400" i="1" baseline="-25000" dirty="0"/>
                  <a:t>A</a:t>
                </a:r>
                <a:r>
                  <a:rPr lang="en-US" sz="2400" dirty="0"/>
                  <a:t/>
                </a:r>
                <a:br>
                  <a:rPr lang="en-US" sz="2400" dirty="0"/>
                </a:br>
                <a:r>
                  <a:rPr lang="en-US" sz="2400" dirty="0"/>
                  <a:t/>
                </a:r>
                <a:br>
                  <a:rPr lang="en-US" sz="2400" dirty="0"/>
                </a:b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28" t="-876" r="-1293"/>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815" y="4126091"/>
            <a:ext cx="6929329" cy="174300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endParaRPr lang="en-US" sz="1000" dirty="0"/>
          </a:p>
        </p:txBody>
      </p:sp>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 more realistic model is a system that includes the noise that is generated by the radiometer itself.  This noise is added to the noise from the antenna.</a:t>
            </a:r>
            <a:r>
              <a:rPr lang="en-US" sz="2400" dirty="0"/>
              <a:t/>
            </a:r>
            <a:br>
              <a:rPr lang="en-US" sz="2400" dirty="0"/>
            </a:b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655" y="3917571"/>
            <a:ext cx="8393650" cy="2120635"/>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endParaRPr lang="en-US" sz="1000" dirty="0"/>
          </a:p>
        </p:txBody>
      </p:sp>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The RF front end is one of the most critical components in a radiometer, both traditional and in our software defined radio setup.  Although we have moved many components to be emulated in software, one component, the Low Noise Amplifier (LNA) can not be emulated in software.  LNAs amplify our signal to increase our sensitivity while keeping as low as possible the noise it contributes to the system.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75" t="37569" r="27479" b="-25"/>
          <a:stretch/>
        </p:blipFill>
        <p:spPr>
          <a:xfrm>
            <a:off x="7823200" y="3069760"/>
            <a:ext cx="3291577" cy="3266544"/>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endParaRPr lang="en-US" sz="1000" dirty="0"/>
          </a:p>
        </p:txBody>
      </p:sp>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endParaRPr lang="en-US" dirty="0"/>
          </a:p>
        </p:txBody>
      </p:sp>
      <p:sp>
        <p:nvSpPr>
          <p:cNvPr id="3" name="Content Placeholder 2"/>
          <p:cNvSpPr>
            <a:spLocks noGrp="1"/>
          </p:cNvSpPr>
          <p:nvPr>
            <p:ph idx="1"/>
          </p:nvPr>
        </p:nvSpPr>
        <p:spPr/>
        <p:txBody>
          <a:bodyPr>
            <a:normAutofit/>
          </a:bodyPr>
          <a:lstStyle/>
          <a:p>
            <a:r>
              <a:rPr lang="en-US" sz="2400" dirty="0"/>
              <a:t>A software defined radio (SDR) is designed to mimic </a:t>
            </a:r>
            <a:r>
              <a:rPr lang="en-US" sz="2400" dirty="0" smtClean="0"/>
              <a:t>radio functions </a:t>
            </a:r>
            <a:r>
              <a:rPr lang="en-US" sz="2400" dirty="0"/>
              <a:t>in software instead of using dedicated hardware. </a:t>
            </a:r>
            <a:r>
              <a:rPr lang="en-US" sz="2400" dirty="0" smtClean="0"/>
              <a:t>A radiometer </a:t>
            </a:r>
            <a:r>
              <a:rPr lang="en-US" sz="2400" dirty="0"/>
              <a:t>is a radio that can detect changes in power. </a:t>
            </a:r>
            <a:r>
              <a:rPr lang="en-US" sz="2400" dirty="0" smtClean="0"/>
              <a:t>Therefore the </a:t>
            </a:r>
            <a:r>
              <a:rPr lang="en-US" sz="2400" dirty="0"/>
              <a:t>SDR needs to be able to measure power coming from </a:t>
            </a:r>
            <a:r>
              <a:rPr lang="en-US" sz="2400" dirty="0" smtClean="0"/>
              <a:t>the source </a:t>
            </a:r>
            <a:r>
              <a:rPr lang="en-US" sz="2400" dirty="0"/>
              <a:t>that we are looking at.</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endParaRPr lang="en-US" sz="1000" dirty="0"/>
          </a:p>
        </p:txBody>
      </p:sp>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build a radiometer in software, we need to know what components are key to the radiometer and build them in software.  There are four key components we can build in software.</a:t>
            </a:r>
          </a:p>
          <a:p>
            <a:pPr>
              <a:buFont typeface="Wingdings" panose="05000000000000000000" pitchFamily="2" charset="2"/>
              <a:buChar char="§"/>
            </a:pPr>
            <a:r>
              <a:rPr lang="en-US" sz="2400" dirty="0" smtClean="0"/>
              <a:t>Filter to the bandwidth we desire</a:t>
            </a:r>
          </a:p>
          <a:p>
            <a:pPr>
              <a:buFont typeface="Wingdings" panose="05000000000000000000" pitchFamily="2" charset="2"/>
              <a:buChar char="§"/>
            </a:pPr>
            <a:r>
              <a:rPr lang="en-US" sz="2400" dirty="0" smtClean="0"/>
              <a:t>Total power measurement</a:t>
            </a:r>
          </a:p>
          <a:p>
            <a:pPr>
              <a:buFont typeface="Wingdings" panose="05000000000000000000" pitchFamily="2" charset="2"/>
              <a:buChar char="§"/>
            </a:pPr>
            <a:r>
              <a:rPr lang="en-US" sz="2400" dirty="0" smtClean="0"/>
              <a:t>Integration</a:t>
            </a:r>
          </a:p>
          <a:p>
            <a:pPr>
              <a:buFont typeface="Wingdings" panose="05000000000000000000" pitchFamily="2" charset="2"/>
              <a:buChar char="§"/>
            </a:pPr>
            <a:r>
              <a:rPr lang="en-US" sz="2400" dirty="0" smtClean="0"/>
              <a:t>Record the data</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endParaRPr lang="en-US" sz="1000" dirty="0"/>
          </a:p>
        </p:txBody>
      </p:sp>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77" y="3695700"/>
            <a:ext cx="10740261" cy="1557395"/>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endParaRPr lang="en-US" sz="1000" dirty="0"/>
          </a:p>
        </p:txBody>
      </p:sp>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1529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1485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88178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400" dirty="0" smtClean="0"/>
                  <a:t>For the SDR, the incoming signal is sampled and converted to I/Q values</a:t>
                </a:r>
                <a:r>
                  <a:rPr lang="en-US" sz="2400" dirty="0"/>
                  <a:t>. The I/Q values represent the </a:t>
                </a:r>
                <a:r>
                  <a:rPr lang="en-US" sz="2400" dirty="0" smtClean="0"/>
                  <a:t>in-phase (</a:t>
                </a:r>
                <a:r>
                  <a:rPr lang="en-US" sz="2400" dirty="0" err="1" smtClean="0"/>
                  <a:t>i.e</a:t>
                </a:r>
                <a:r>
                  <a:rPr lang="en-US" sz="2400" dirty="0" smtClean="0"/>
                  <a:t> I) and the quadrature phase (i.e. Q)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pPr marL="0" indent="0">
                  <a:buNone/>
                </a:pPr>
                <a:r>
                  <a:rPr lang="en-US" sz="2400" dirty="0"/>
                  <a:t/>
                </a:r>
                <a:br>
                  <a:rPr lang="en-US" sz="2400" dirty="0"/>
                </a:br>
                <a:r>
                  <a:rPr lang="en-US" dirty="0"/>
                  <a:t/>
                </a:r>
                <a:br>
                  <a:rPr lang="en-US" dirty="0"/>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5786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Brian </a:t>
            </a:r>
            <a:r>
              <a:rPr lang="en-US" sz="2400" dirty="0" err="1" smtClean="0"/>
              <a:t>Hornbuckle</a:t>
            </a:r>
            <a:r>
              <a:rPr lang="en-US" sz="2400" dirty="0" smtClean="0"/>
              <a:t>,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Mani Mina</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a:t>
            </a:r>
            <a:r>
              <a:rPr lang="en-US" sz="2400" dirty="0" smtClean="0"/>
              <a:t>wife Jennifer </a:t>
            </a:r>
            <a:r>
              <a:rPr lang="en-US" sz="2400" dirty="0" smtClean="0"/>
              <a:t>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hardware required.</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71636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 </a:t>
            </a:r>
            <a:r>
              <a:rPr lang="en-US" sz="2400" dirty="0" smtClean="0"/>
              <a:t>filter </a:t>
            </a:r>
            <a:r>
              <a:rPr lang="en-US" sz="2400" dirty="0"/>
              <a:t>as an integrator.</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7969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47" y="784660"/>
            <a:ext cx="7455041" cy="5591281"/>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956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807923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
        <p:nvSpPr>
          <p:cNvPr id="12" name="TextBox 11"/>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 Scenario</a:t>
            </a:r>
            <a:endParaRPr lang="en-US" dirty="0"/>
          </a:p>
        </p:txBody>
      </p:sp>
      <p:sp>
        <p:nvSpPr>
          <p:cNvPr id="3" name="Content Placeholder 2"/>
          <p:cNvSpPr>
            <a:spLocks noGrp="1"/>
          </p:cNvSpPr>
          <p:nvPr>
            <p:ph idx="1"/>
          </p:nvPr>
        </p:nvSpPr>
        <p:spPr>
          <a:xfrm>
            <a:off x="101600" y="695647"/>
            <a:ext cx="11785600" cy="5562600"/>
          </a:xfrm>
        </p:spPr>
        <p:txBody>
          <a:bodyPr/>
          <a:lstStyle/>
          <a:p>
            <a:pPr marL="0" indent="0">
              <a:buNone/>
            </a:pPr>
            <a:r>
              <a:rPr lang="en-US" dirty="0" smtClean="0"/>
              <a:t>Application Scenario:  Soil Moisture reading with interfering signal</a:t>
            </a:r>
          </a:p>
          <a:p>
            <a:pPr marL="0" indent="0">
              <a:buNone/>
            </a:pP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endParaRPr lang="en-US" sz="1000" dirty="0"/>
          </a:p>
        </p:txBody>
      </p:sp>
      <p:graphicFrame>
        <p:nvGraphicFramePr>
          <p:cNvPr id="23" name="Diagram 22"/>
          <p:cNvGraphicFramePr/>
          <p:nvPr>
            <p:extLst>
              <p:ext uri="{D42A27DB-BD31-4B8C-83A1-F6EECF244321}">
                <p14:modId xmlns:p14="http://schemas.microsoft.com/office/powerpoint/2010/main" val="2071279083"/>
              </p:ext>
            </p:extLst>
          </p:nvPr>
        </p:nvGraphicFramePr>
        <p:xfrm>
          <a:off x="-72156" y="1424017"/>
          <a:ext cx="4496363" cy="444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4099059564"/>
              </p:ext>
            </p:extLst>
          </p:nvPr>
        </p:nvGraphicFramePr>
        <p:xfrm>
          <a:off x="2860305" y="1504367"/>
          <a:ext cx="7453373" cy="4335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extLst>
              <p:ext uri="{D42A27DB-BD31-4B8C-83A1-F6EECF244321}">
                <p14:modId xmlns:p14="http://schemas.microsoft.com/office/powerpoint/2010/main" val="4006109397"/>
              </p:ext>
            </p:extLst>
          </p:nvPr>
        </p:nvGraphicFramePr>
        <p:xfrm>
          <a:off x="6974610" y="1537357"/>
          <a:ext cx="5699351" cy="42698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23"/>
                                        </p:tgtEl>
                                        <p:attrNameLst>
                                          <p:attrName>ppt_w</p:attrName>
                                        </p:attrNameLst>
                                      </p:cBhvr>
                                      <p:tavLst>
                                        <p:tav tm="0">
                                          <p:val>
                                            <p:strVal val="ppt_w"/>
                                          </p:val>
                                        </p:tav>
                                        <p:tav tm="100000">
                                          <p:val>
                                            <p:fltVal val="0"/>
                                          </p:val>
                                        </p:tav>
                                      </p:tavLst>
                                    </p:anim>
                                    <p:anim calcmode="lin" valueType="num">
                                      <p:cBhvr>
                                        <p:cTn id="14" dur="1000"/>
                                        <p:tgtEl>
                                          <p:spTgt spid="23"/>
                                        </p:tgtEl>
                                        <p:attrNameLst>
                                          <p:attrName>ppt_h</p:attrName>
                                        </p:attrNameLst>
                                      </p:cBhvr>
                                      <p:tavLst>
                                        <p:tav tm="0">
                                          <p:val>
                                            <p:strVal val="ppt_h"/>
                                          </p:val>
                                        </p:tav>
                                        <p:tav tm="100000">
                                          <p:val>
                                            <p:fltVal val="0"/>
                                          </p:val>
                                        </p:tav>
                                      </p:tavLst>
                                    </p:anim>
                                    <p:animEffect transition="out" filter="fade">
                                      <p:cBhvr>
                                        <p:cTn id="15" dur="1000"/>
                                        <p:tgtEl>
                                          <p:spTgt spid="23"/>
                                        </p:tgtEl>
                                      </p:cBhvr>
                                    </p:animEffect>
                                    <p:set>
                                      <p:cBhvr>
                                        <p:cTn id="16" dur="1" fill="hold">
                                          <p:stCondLst>
                                            <p:cond delay="9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1000"/>
                                        <p:tgtEl>
                                          <p:spTgt spid="24"/>
                                        </p:tgtEl>
                                        <p:attrNameLst>
                                          <p:attrName>ppt_w</p:attrName>
                                        </p:attrNameLst>
                                      </p:cBhvr>
                                      <p:tavLst>
                                        <p:tav tm="0">
                                          <p:val>
                                            <p:strVal val="ppt_w"/>
                                          </p:val>
                                        </p:tav>
                                        <p:tav tm="100000">
                                          <p:val>
                                            <p:fltVal val="0"/>
                                          </p:val>
                                        </p:tav>
                                      </p:tavLst>
                                    </p:anim>
                                    <p:anim calcmode="lin" valueType="num">
                                      <p:cBhvr>
                                        <p:cTn id="28" dur="1000"/>
                                        <p:tgtEl>
                                          <p:spTgt spid="24"/>
                                        </p:tgtEl>
                                        <p:attrNameLst>
                                          <p:attrName>ppt_h</p:attrName>
                                        </p:attrNameLst>
                                      </p:cBhvr>
                                      <p:tavLst>
                                        <p:tav tm="0">
                                          <p:val>
                                            <p:strVal val="ppt_h"/>
                                          </p:val>
                                        </p:tav>
                                        <p:tav tm="100000">
                                          <p:val>
                                            <p:fltVal val="0"/>
                                          </p:val>
                                        </p:tav>
                                      </p:tavLst>
                                    </p:anim>
                                    <p:animEffect transition="out" filter="fade">
                                      <p:cBhvr>
                                        <p:cTn id="29" dur="1000"/>
                                        <p:tgtEl>
                                          <p:spTgt spid="24"/>
                                        </p:tgtEl>
                                      </p:cBhvr>
                                    </p:animEffect>
                                    <p:set>
                                      <p:cBhvr>
                                        <p:cTn id="30" dur="1" fill="hold">
                                          <p:stCondLst>
                                            <p:cond delay="999"/>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25"/>
                                        </p:tgtEl>
                                        <p:attrNameLst>
                                          <p:attrName>ppt_w</p:attrName>
                                        </p:attrNameLst>
                                      </p:cBhvr>
                                      <p:tavLst>
                                        <p:tav tm="0">
                                          <p:val>
                                            <p:strVal val="ppt_w"/>
                                          </p:val>
                                        </p:tav>
                                        <p:tav tm="100000">
                                          <p:val>
                                            <p:fltVal val="0"/>
                                          </p:val>
                                        </p:tav>
                                      </p:tavLst>
                                    </p:anim>
                                    <p:anim calcmode="lin" valueType="num">
                                      <p:cBhvr>
                                        <p:cTn id="42" dur="1000"/>
                                        <p:tgtEl>
                                          <p:spTgt spid="25"/>
                                        </p:tgtEl>
                                        <p:attrNameLst>
                                          <p:attrName>ppt_h</p:attrName>
                                        </p:attrNameLst>
                                      </p:cBhvr>
                                      <p:tavLst>
                                        <p:tav tm="0">
                                          <p:val>
                                            <p:strVal val="ppt_h"/>
                                          </p:val>
                                        </p:tav>
                                        <p:tav tm="100000">
                                          <p:val>
                                            <p:fltVal val="0"/>
                                          </p:val>
                                        </p:tav>
                                      </p:tavLst>
                                    </p:anim>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1">
        <p:bldAsOne/>
      </p:bldGraphic>
      <p:bldGraphic spid="23" grpId="2">
        <p:bldAsOne/>
      </p:bldGraphic>
      <p:bldGraphic spid="24" grpId="0">
        <p:bldAsOne/>
      </p:bldGraphic>
      <p:bldGraphic spid="24" grpId="1">
        <p:bldAsOne/>
      </p:bldGraphic>
      <p:bldGraphic spid="25" grpId="0">
        <p:bldAsOne/>
      </p:bldGraphic>
      <p:bldGraphic spid="25" grpId="1">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endParaRPr lang="en-US" sz="1000" dirty="0"/>
          </a:p>
        </p:txBody>
      </p:sp>
      <p:graphicFrame>
        <p:nvGraphicFramePr>
          <p:cNvPr id="6" name="Diagram 5"/>
          <p:cNvGraphicFramePr/>
          <p:nvPr>
            <p:extLst>
              <p:ext uri="{D42A27DB-BD31-4B8C-83A1-F6EECF244321}">
                <p14:modId xmlns:p14="http://schemas.microsoft.com/office/powerpoint/2010/main" val="553041494"/>
              </p:ext>
            </p:extLst>
          </p:nvPr>
        </p:nvGraphicFramePr>
        <p:xfrm>
          <a:off x="7087712" y="1279350"/>
          <a:ext cx="5839775" cy="4256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1911184449"/>
              </p:ext>
            </p:extLst>
          </p:nvPr>
        </p:nvGraphicFramePr>
        <p:xfrm>
          <a:off x="184362" y="1279350"/>
          <a:ext cx="5774311" cy="4296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endParaRPr lang="en-US" sz="1000" dirty="0"/>
          </a:p>
        </p:txBody>
      </p:sp>
      <p:graphicFrame>
        <p:nvGraphicFramePr>
          <p:cNvPr id="6" name="Diagram 5"/>
          <p:cNvGraphicFramePr/>
          <p:nvPr>
            <p:extLst>
              <p:ext uri="{D42A27DB-BD31-4B8C-83A1-F6EECF244321}">
                <p14:modId xmlns:p14="http://schemas.microsoft.com/office/powerpoint/2010/main" val="2286838250"/>
              </p:ext>
            </p:extLst>
          </p:nvPr>
        </p:nvGraphicFramePr>
        <p:xfrm>
          <a:off x="5513357" y="1823637"/>
          <a:ext cx="7637110" cy="43043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500179933"/>
              </p:ext>
            </p:extLst>
          </p:nvPr>
        </p:nvGraphicFramePr>
        <p:xfrm>
          <a:off x="-1155773" y="1854227"/>
          <a:ext cx="7704292" cy="424321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Background</a:t>
            </a:r>
            <a:endParaRPr lang="en-US" dirty="0" smtClean="0"/>
          </a:p>
          <a:p>
            <a:r>
              <a:rPr lang="en-US" dirty="0" smtClean="0"/>
              <a:t>Radiometer and SDR Basics</a:t>
            </a:r>
            <a:endParaRPr lang="en-US" dirty="0" smtClean="0"/>
          </a:p>
          <a:p>
            <a:r>
              <a:rPr lang="en-US" dirty="0" smtClean="0"/>
              <a:t>Implementation of a SDR-based Radiometer</a:t>
            </a:r>
          </a:p>
          <a:p>
            <a:r>
              <a:rPr lang="en-US" dirty="0" smtClean="0"/>
              <a:t>Experimental Setup and Results</a:t>
            </a:r>
          </a:p>
          <a:p>
            <a:r>
              <a:rPr lang="en-US" dirty="0" smtClean="0"/>
              <a:t>Example Usage Scenario</a:t>
            </a:r>
            <a:endParaRPr lang="en-US" dirty="0" smtClean="0"/>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pPr marL="0" indent="0">
              <a:buNone/>
            </a:pPr>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4545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0196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pPr marL="0" indent="0">
              <a:buNone/>
            </a:pPr>
            <a:r>
              <a:rPr lang="en-US" dirty="0" smtClean="0"/>
              <a:t>All code, </a:t>
            </a:r>
            <a:r>
              <a:rPr lang="en-US" dirty="0" err="1" smtClean="0"/>
              <a:t>LaTeX</a:t>
            </a:r>
            <a:r>
              <a:rPr lang="en-US" dirty="0" smtClean="0"/>
              <a:t>, and supporting documents can also be found on the author’s GitHub page, located here:</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1558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845734"/>
            <a:ext cx="10058400" cy="1651445"/>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a:t>The goal of this presentation is to present my research </a:t>
            </a:r>
            <a:r>
              <a:rPr lang="en-US" sz="2400" dirty="0" smtClean="0"/>
              <a:t>into implementing </a:t>
            </a:r>
            <a:r>
              <a:rPr lang="en-US" sz="2400" dirty="0"/>
              <a:t>a total power radiometer using low cost </a:t>
            </a:r>
            <a:r>
              <a:rPr lang="en-US" sz="2400" dirty="0" smtClean="0"/>
              <a:t>hardware and </a:t>
            </a:r>
            <a:r>
              <a:rPr lang="en-US" sz="2400" dirty="0"/>
              <a:t>software used in software defined radios.</a:t>
            </a:r>
            <a:br>
              <a:rPr lang="en-US" sz="2400" dirty="0"/>
            </a:br>
            <a:r>
              <a:rPr lang="en-US" sz="2400" dirty="0"/>
              <a:t/>
            </a:r>
            <a:br>
              <a:rPr lang="en-US" sz="2400" dirty="0"/>
            </a:br>
            <a:endParaRPr lang="en-US" sz="2400" dirty="0"/>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smtClean="0">
                <a:solidFill>
                  <a:schemeClr val="accent6">
                    <a:lumMod val="20000"/>
                    <a:lumOff val="80000"/>
                  </a:schemeClr>
                </a:solidFill>
              </a:rPr>
              <a:t>Introduction</a:t>
            </a:r>
          </a:p>
          <a:p>
            <a:r>
              <a:rPr lang="en-US" sz="1000" dirty="0" smtClean="0"/>
              <a:t>Related Works</a:t>
            </a:r>
          </a:p>
          <a:p>
            <a:r>
              <a:rPr lang="en-US" sz="1000" dirty="0" smtClean="0"/>
              <a:t>Background</a:t>
            </a:r>
          </a:p>
          <a:p>
            <a:r>
              <a:rPr lang="en-US" sz="1000" dirty="0" smtClean="0"/>
              <a:t>Implementation</a:t>
            </a:r>
          </a:p>
          <a:p>
            <a:r>
              <a:rPr lang="en-US" sz="1000" dirty="0" smtClean="0"/>
              <a:t>Experimental Results</a:t>
            </a:r>
          </a:p>
          <a:p>
            <a:r>
              <a:rPr lang="en-US" sz="1000" dirty="0" smtClean="0"/>
              <a:t>Example Usage Scenario</a:t>
            </a:r>
          </a:p>
          <a:p>
            <a:r>
              <a:rPr lang="en-US" sz="1000" dirty="0" smtClean="0"/>
              <a:t>Closing</a:t>
            </a:r>
            <a:endParaRPr lang="en-US" sz="10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.8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solidFill>
                  <a:schemeClr val="accent6">
                    <a:lumMod val="20000"/>
                    <a:lumOff val="80000"/>
                  </a:schemeClr>
                </a:solidFill>
              </a:rPr>
              <a:t>Closing</a:t>
            </a:r>
          </a:p>
        </p:txBody>
      </p:sp>
    </p:spTree>
    <p:extLst>
      <p:ext uri="{BB962C8B-B14F-4D97-AF65-F5344CB8AC3E}">
        <p14:creationId xmlns:p14="http://schemas.microsoft.com/office/powerpoint/2010/main" val="409924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97280" y="184573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The goal of this thesis is to explore a low cost method for implementing a total power radiometer using a software defined radio and to demonstrate the effectiveness and benefits of this system.</a:t>
            </a:r>
            <a:endParaRPr lang="en-US" sz="2400" dirty="0"/>
          </a:p>
        </p:txBody>
      </p:sp>
      <p:sp>
        <p:nvSpPr>
          <p:cNvPr id="4" name="Content Placeholder 2"/>
          <p:cNvSpPr txBox="1">
            <a:spLocks/>
          </p:cNvSpPr>
          <p:nvPr/>
        </p:nvSpPr>
        <p:spPr>
          <a:xfrm>
            <a:off x="1097280" y="3891103"/>
            <a:ext cx="10058400" cy="1715613"/>
          </a:xfrm>
          <a:prstGeom prst="rect">
            <a:avLst/>
          </a:prstGeom>
        </p:spPr>
        <p:style>
          <a:lnRef idx="2">
            <a:schemeClr val="accent3"/>
          </a:lnRef>
          <a:fillRef idx="1">
            <a:schemeClr val="lt1"/>
          </a:fillRef>
          <a:effectRef idx="0">
            <a:schemeClr val="accent3"/>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Why a SDR?</a:t>
            </a:r>
          </a:p>
          <a:p>
            <a:r>
              <a:rPr lang="en-US" sz="2400" dirty="0" smtClean="0"/>
              <a:t>A software defined radio infrastructure provides a highly flexible system that is able to adapt to different scenarios more quickly and at a lower cost than traditional radiometers</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endParaRPr lang="en-US" sz="1000" dirty="0"/>
          </a:p>
        </p:txBody>
      </p:sp>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b="1" u="sng" dirty="0" smtClean="0"/>
              <a:t>Radio Astronomy</a:t>
            </a:r>
          </a:p>
          <a:p>
            <a:pPr>
              <a:buFont typeface="Wingdings" panose="05000000000000000000" pitchFamily="2" charset="2"/>
              <a:buChar char="§"/>
            </a:pPr>
            <a:r>
              <a:rPr lang="en-US" sz="2400" dirty="0" smtClean="0"/>
              <a:t>Radiometers are used in a variety of remote sensing applications such as soil moisture and ocean salinity</a:t>
            </a:r>
          </a:p>
          <a:p>
            <a:pPr>
              <a:buFont typeface="Wingdings" panose="05000000000000000000" pitchFamily="2" charset="2"/>
              <a:buChar char="§"/>
            </a:pPr>
            <a:r>
              <a:rPr lang="en-US" sz="2400" dirty="0" smtClean="0"/>
              <a:t>Radio Astronomy is one method of using radiometers for remote sensing</a:t>
            </a:r>
          </a:p>
          <a:p>
            <a:pPr>
              <a:buFont typeface="Wingdings" panose="05000000000000000000" pitchFamily="2" charset="2"/>
              <a:buChar char="§"/>
            </a:pPr>
            <a:r>
              <a:rPr lang="en-US" sz="2400" dirty="0" smtClean="0"/>
              <a:t>There are current stations using Software Defined Radios for Radio Astronomy</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endParaRPr lang="en-US" sz="1000" dirty="0"/>
          </a:p>
        </p:txBody>
      </p:sp>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1972732"/>
            <a:ext cx="3125537" cy="416738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endParaRPr lang="en-US" sz="1000" dirty="0"/>
          </a:p>
        </p:txBody>
      </p:sp>
    </p:spTree>
    <p:extLst>
      <p:ext uri="{BB962C8B-B14F-4D97-AF65-F5344CB8AC3E}">
        <p14:creationId xmlns:p14="http://schemas.microsoft.com/office/powerpoint/2010/main" val="105555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0" y="2632925"/>
            <a:ext cx="5266029" cy="3631517"/>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endParaRPr lang="en-US" sz="1000" dirty="0"/>
          </a:p>
        </p:txBody>
      </p:sp>
    </p:spTree>
    <p:extLst>
      <p:ext uri="{BB962C8B-B14F-4D97-AF65-F5344CB8AC3E}">
        <p14:creationId xmlns:p14="http://schemas.microsoft.com/office/powerpoint/2010/main" val="20592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primary goal of a radiometer is to measure power. While </a:t>
            </a:r>
            <a:r>
              <a:rPr lang="en-US" sz="2400" dirty="0" smtClean="0"/>
              <a:t>that statement </a:t>
            </a:r>
            <a:r>
              <a:rPr lang="en-US" sz="2400" dirty="0"/>
              <a:t>sounds easy, there are in fact many factors that go in </a:t>
            </a:r>
            <a:r>
              <a:rPr lang="en-US" sz="2400" dirty="0" smtClean="0"/>
              <a:t>to how </a:t>
            </a:r>
            <a:r>
              <a:rPr lang="en-US" sz="2400" dirty="0"/>
              <a:t>well a radiometer can measure the power it sees. In order </a:t>
            </a:r>
            <a:r>
              <a:rPr lang="en-US" sz="2400" dirty="0" smtClean="0"/>
              <a:t>to accurately </a:t>
            </a:r>
            <a:r>
              <a:rPr lang="en-US" sz="2400" dirty="0"/>
              <a:t>measure power, we need to keep the following in mind.</a:t>
            </a:r>
            <a:br>
              <a:rPr lang="en-US" sz="2400" dirty="0"/>
            </a:br>
            <a:endParaRPr lang="en-US" sz="2400" dirty="0" smtClean="0"/>
          </a:p>
          <a:p>
            <a:pPr>
              <a:buFont typeface="Wingdings" panose="05000000000000000000" pitchFamily="2" charset="2"/>
              <a:buChar char="§"/>
            </a:pPr>
            <a:r>
              <a:rPr lang="en-US" sz="2400" dirty="0" smtClean="0"/>
              <a:t>Total System Noise</a:t>
            </a:r>
          </a:p>
          <a:p>
            <a:pPr>
              <a:buFont typeface="Wingdings" panose="05000000000000000000" pitchFamily="2" charset="2"/>
              <a:buChar char="§"/>
            </a:pPr>
            <a:r>
              <a:rPr lang="en-US" sz="2400" dirty="0" smtClean="0"/>
              <a:t>Bandwidth of the signal</a:t>
            </a:r>
          </a:p>
          <a:p>
            <a:pPr>
              <a:buFont typeface="Wingdings" panose="05000000000000000000" pitchFamily="2" charset="2"/>
              <a:buChar char="§"/>
            </a:pPr>
            <a:r>
              <a:rPr lang="en-US" sz="2400" dirty="0" smtClean="0"/>
              <a:t>Stability of the system</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endParaRPr lang="en-US" sz="1000" dirty="0"/>
          </a:p>
        </p:txBody>
      </p:sp>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440</TotalTime>
  <Words>2886</Words>
  <Application>Microsoft Office PowerPoint</Application>
  <PresentationFormat>Widescreen</PresentationFormat>
  <Paragraphs>460</Paragraphs>
  <Slides>47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Cambria Math</vt:lpstr>
      <vt:lpstr>Tahoma</vt:lpstr>
      <vt:lpstr>Wingdings</vt:lpstr>
      <vt:lpstr>ecpeisu</vt:lpstr>
      <vt:lpstr>Implementation and Evaluation of a Software Defined Radio Based Radiometer</vt:lpstr>
      <vt:lpstr>Acknowledgements</vt:lpstr>
      <vt:lpstr>Table of Contents</vt:lpstr>
      <vt:lpstr>Introduction</vt:lpstr>
      <vt:lpstr>About the thesis</vt:lpstr>
      <vt:lpstr>Related Works</vt:lpstr>
      <vt:lpstr>Related Works</vt:lpstr>
      <vt:lpstr>Related Works</vt:lpstr>
      <vt:lpstr>SDR and Radiometer Basics</vt:lpstr>
      <vt:lpstr>SDR and Radiometer Basics</vt:lpstr>
      <vt:lpstr>SDR and Radiometer Basics</vt:lpstr>
      <vt:lpstr>SDR and Radiometer Basics</vt:lpstr>
      <vt:lpstr>SDR and Radiometer Basics</vt:lpstr>
      <vt:lpstr>SDR and Radiometer Basics</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Example Usage Scenario</vt:lpstr>
      <vt:lpstr>Example Usage Scenario</vt:lpstr>
      <vt:lpstr>Example Usage Scenario</vt:lpstr>
      <vt:lpstr>Experimental Data</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Matthew Nelson</cp:lastModifiedBy>
  <cp:revision>55</cp:revision>
  <dcterms:created xsi:type="dcterms:W3CDTF">2015-04-18T00:15:03Z</dcterms:created>
  <dcterms:modified xsi:type="dcterms:W3CDTF">2015-12-07T01:50:38Z</dcterms:modified>
</cp:coreProperties>
</file>